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260" r:id="rId3"/>
    <p:sldId id="261" r:id="rId4"/>
    <p:sldId id="262" r:id="rId5"/>
    <p:sldId id="274" r:id="rId6"/>
    <p:sldId id="289" r:id="rId7"/>
    <p:sldId id="275" r:id="rId8"/>
    <p:sldId id="288" r:id="rId9"/>
    <p:sldId id="276" r:id="rId10"/>
    <p:sldId id="290" r:id="rId11"/>
    <p:sldId id="264" r:id="rId12"/>
    <p:sldId id="265" r:id="rId13"/>
    <p:sldId id="266" r:id="rId14"/>
    <p:sldId id="267" r:id="rId15"/>
    <p:sldId id="284" r:id="rId16"/>
    <p:sldId id="280" r:id="rId17"/>
    <p:sldId id="285" r:id="rId18"/>
    <p:sldId id="268" r:id="rId19"/>
    <p:sldId id="283" r:id="rId20"/>
    <p:sldId id="281" r:id="rId21"/>
    <p:sldId id="271" r:id="rId22"/>
    <p:sldId id="273" r:id="rId23"/>
    <p:sldId id="272" r:id="rId24"/>
    <p:sldId id="286" r:id="rId25"/>
    <p:sldId id="270" r:id="rId26"/>
    <p:sldId id="277" r:id="rId27"/>
    <p:sldId id="278" r:id="rId28"/>
    <p:sldId id="279" r:id="rId29"/>
    <p:sldId id="282" r:id="rId30"/>
    <p:sldId id="259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8A23"/>
    <a:srgbClr val="0070C0"/>
    <a:srgbClr val="FF5D5D"/>
    <a:srgbClr val="55565A"/>
    <a:srgbClr val="7030A0"/>
    <a:srgbClr val="00B050"/>
    <a:srgbClr val="000000"/>
    <a:srgbClr val="FFCDCD"/>
    <a:srgbClr val="C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</a:p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Jazz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5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Add animation?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2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at WFAA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K-Means clustering on our largest donors</a:t>
            </a:r>
          </a:p>
          <a:p>
            <a:pPr lvl="1"/>
            <a:r>
              <a:rPr lang="en-US" dirty="0" smtClean="0"/>
              <a:t>$250K+ households, 75% of giving → 0.6% of donor households</a:t>
            </a:r>
          </a:p>
          <a:p>
            <a:r>
              <a:rPr lang="en-US" dirty="0" smtClean="0"/>
              <a:t>Four distinct clusters were found – providing questions, ideas, and direction for development strategies.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125374" y="2389036"/>
            <a:ext cx="1647540" cy="1624093"/>
          </a:xfrm>
          <a:prstGeom prst="ellipse">
            <a:avLst/>
          </a:prstGeom>
          <a:solidFill>
            <a:srgbClr val="FF5D5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Oldie but a Goodie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5472190" y="3601616"/>
            <a:ext cx="1257540" cy="1107233"/>
          </a:xfrm>
          <a:prstGeom prst="ellipse">
            <a:avLst/>
          </a:prstGeom>
          <a:solidFill>
            <a:srgbClr val="0070C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Big Kahuna</a:t>
            </a:r>
            <a:endParaRPr lang="en-US" sz="1600" dirty="0"/>
          </a:p>
        </p:txBody>
      </p:sp>
      <p:sp>
        <p:nvSpPr>
          <p:cNvPr id="9" name="Oval 8"/>
          <p:cNvSpPr/>
          <p:nvPr/>
        </p:nvSpPr>
        <p:spPr>
          <a:xfrm>
            <a:off x="6966857" y="3328567"/>
            <a:ext cx="2177143" cy="1250118"/>
          </a:xfrm>
          <a:prstGeom prst="ellipse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Young Whippersnappers</a:t>
            </a:r>
            <a:endParaRPr lang="en-US" sz="1200" dirty="0"/>
          </a:p>
        </p:txBody>
      </p:sp>
      <p:sp>
        <p:nvSpPr>
          <p:cNvPr id="8" name="Oval 7"/>
          <p:cNvSpPr/>
          <p:nvPr/>
        </p:nvSpPr>
        <p:spPr>
          <a:xfrm>
            <a:off x="6358343" y="4142246"/>
            <a:ext cx="1498033" cy="810414"/>
          </a:xfrm>
          <a:prstGeom prst="ellipse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Take the Money and Run</a:t>
            </a:r>
            <a:endParaRPr lang="en-US" sz="1600" dirty="0"/>
          </a:p>
        </p:txBody>
      </p:sp>
      <p:sp>
        <p:nvSpPr>
          <p:cNvPr id="10" name="Right Arrow 9"/>
          <p:cNvSpPr/>
          <p:nvPr/>
        </p:nvSpPr>
        <p:spPr>
          <a:xfrm>
            <a:off x="3184224" y="4142246"/>
            <a:ext cx="2065176" cy="35652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84224" y="3095893"/>
            <a:ext cx="2414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Pull data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log-transform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Center and scale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55565A"/>
                </a:solidFill>
              </a:rPr>
              <a:t>K-Means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845234"/>
              </p:ext>
            </p:extLst>
          </p:nvPr>
        </p:nvGraphicFramePr>
        <p:xfrm>
          <a:off x="416040" y="2945226"/>
          <a:ext cx="2438400" cy="13593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9469953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40145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5421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08066108"/>
                    </a:ext>
                  </a:extLst>
                </a:gridCol>
              </a:tblGrid>
              <a:tr h="3946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…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r>
                        <a:rPr lang="en-US" sz="1800" b="1" u="none" strike="noStrike" baseline="-250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69911"/>
                  </a:ext>
                </a:extLst>
              </a:tr>
              <a:tr h="3288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7205873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0.05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5560205"/>
                  </a:ext>
                </a:extLst>
              </a:tr>
              <a:tr h="31791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0.89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</a:rPr>
                        <a:t>0.77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826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63668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384037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groups/hierarchy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</a:t>
            </a:r>
            <a:r>
              <a:rPr lang="en-US" dirty="0" smtClean="0"/>
              <a:t>mainly </a:t>
            </a:r>
            <a:r>
              <a:rPr lang="en-US" dirty="0" smtClean="0"/>
              <a:t>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1847324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64792"/>
              </p:ext>
            </p:extLst>
          </p:nvPr>
        </p:nvGraphicFramePr>
        <p:xfrm>
          <a:off x="329784" y="799941"/>
          <a:ext cx="3359151" cy="93154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22275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347663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Fresh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Milk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Grocery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Frozen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 err="1">
                          <a:effectLst/>
                        </a:rPr>
                        <a:t>Detergents_Paper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 smtClean="0">
                          <a:effectLst/>
                        </a:rPr>
                        <a:t>Deli</a:t>
                      </a:r>
                      <a:endParaRPr 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12669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9656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7561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214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2674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1338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7057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9810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9568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1762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3293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1776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6353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8808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7684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2405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3516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7844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3" y="777551"/>
            <a:ext cx="5983897" cy="41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781855"/>
            <a:ext cx="5977710" cy="41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4250529" cy="3364707"/>
          </a:xfrm>
        </p:spPr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75759" y="3326801"/>
            <a:ext cx="2925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2">
                    <a:lumMod val="50000"/>
                  </a:schemeClr>
                </a:solidFill>
              </a:rPr>
              <a:t>Future portfolio review?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121220"/>
              </p:ext>
            </p:extLst>
          </p:nvPr>
        </p:nvGraphicFramePr>
        <p:xfrm>
          <a:off x="5375759" y="1268016"/>
          <a:ext cx="3363912" cy="1999306"/>
        </p:xfrm>
        <a:graphic>
          <a:graphicData uri="http://schemas.openxmlformats.org/drawingml/2006/table">
            <a:tbl>
              <a:tblPr/>
              <a:tblGrid>
                <a:gridCol w="2587625">
                  <a:extLst>
                    <a:ext uri="{9D8B030D-6E8A-4147-A177-3AD203B41FA5}">
                      <a16:colId xmlns:a16="http://schemas.microsoft.com/office/drawing/2014/main" val="3272942867"/>
                    </a:ext>
                  </a:extLst>
                </a:gridCol>
                <a:gridCol w="776287">
                  <a:extLst>
                    <a:ext uri="{9D8B030D-6E8A-4147-A177-3AD203B41FA5}">
                      <a16:colId xmlns:a16="http://schemas.microsoft.com/office/drawing/2014/main" val="2072808551"/>
                    </a:ext>
                  </a:extLst>
                </a:gridCol>
              </a:tblGrid>
              <a:tr h="254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Prospect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8A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5227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Jeffrey Lebowski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5D5D"/>
                          </a:solidFill>
                          <a:effectLst/>
                          <a:latin typeface="+mn-lt"/>
                        </a:rPr>
                        <a:t>●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973904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Walter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Sobchak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7030A0"/>
                          </a:solidFill>
                          <a:effectLst/>
                          <a:latin typeface="+mn-lt"/>
                        </a:rPr>
                        <a:t>▲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841883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Donald "Donny"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Kerabatsos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3342"/>
                  </a:ext>
                </a:extLst>
              </a:tr>
              <a:tr h="39420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Brandt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◄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94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involvement from stakeholders and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37468"/>
            <a:ext cx="8484432" cy="994172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878990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2955046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2955046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2955046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</a:t>
            </a:r>
            <a:r>
              <a:rPr lang="en-US" sz="2000" dirty="0" smtClean="0">
                <a:latin typeface="Segoe Condensed" panose="020B0606040200020203" pitchFamily="34" charset="0"/>
              </a:rPr>
              <a:t>backyard.</a:t>
            </a:r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Trend in Wealth and Income Inequality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271" y="861172"/>
            <a:ext cx="6083457" cy="40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pPr lvl="1"/>
            <a:r>
              <a:rPr lang="en-US" dirty="0" smtClean="0"/>
              <a:t>Aside: useful in ML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67559" y="1163216"/>
            <a:ext cx="4997338" cy="374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771331"/>
            <a:ext cx="6613744" cy="41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1078</TotalTime>
  <Words>1558</Words>
  <Application>Microsoft Office PowerPoint</Application>
  <PresentationFormat>On-screen Show (16:9)</PresentationFormat>
  <Paragraphs>310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Trend in Wealth and Income Inequality</vt:lpstr>
      <vt:lpstr>Large Donor Disruption – IRS Data</vt:lpstr>
      <vt:lpstr>Large Donor Disruption – WFAA Data</vt:lpstr>
      <vt:lpstr>Large Donor Disruption – Opinions</vt:lpstr>
      <vt:lpstr>What we did at WFAA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289</cp:revision>
  <dcterms:created xsi:type="dcterms:W3CDTF">2018-04-11T13:46:40Z</dcterms:created>
  <dcterms:modified xsi:type="dcterms:W3CDTF">2019-06-13T14:49:01Z</dcterms:modified>
</cp:coreProperties>
</file>